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2" r:id="rId1"/>
    <p:sldMasterId id="2147483666" r:id="rId2"/>
    <p:sldMasterId id="2147483672" r:id="rId3"/>
  </p:sldMasterIdLst>
  <p:handoutMasterIdLst>
    <p:handoutMasterId r:id="rId16"/>
  </p:handoutMasterIdLst>
  <p:sldIdLst>
    <p:sldId id="259" r:id="rId4"/>
    <p:sldId id="265" r:id="rId5"/>
    <p:sldId id="260" r:id="rId6"/>
    <p:sldId id="261" r:id="rId7"/>
    <p:sldId id="262" r:id="rId8"/>
    <p:sldId id="263" r:id="rId9"/>
    <p:sldId id="266" r:id="rId10"/>
    <p:sldId id="267" r:id="rId11"/>
    <p:sldId id="268" r:id="rId12"/>
    <p:sldId id="269" r:id="rId13"/>
    <p:sldId id="270" r:id="rId14"/>
    <p:sldId id="271" r:id="rId1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82">
          <p15:clr>
            <a:srgbClr val="A4A3A4"/>
          </p15:clr>
        </p15:guide>
        <p15:guide id="2" pos="3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B49"/>
    <a:srgbClr val="B2B4B2"/>
    <a:srgbClr val="005F83"/>
    <a:srgbClr val="509E2F"/>
    <a:srgbClr val="330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40"/>
    <p:restoredTop sz="94690"/>
  </p:normalViewPr>
  <p:slideViewPr>
    <p:cSldViewPr snapToGrid="0" snapToObjects="1" showGuides="1">
      <p:cViewPr varScale="1">
        <p:scale>
          <a:sx n="238" d="100"/>
          <a:sy n="238" d="100"/>
        </p:scale>
        <p:origin x="368" y="176"/>
      </p:cViewPr>
      <p:guideLst>
        <p:guide orient="horz" pos="1582"/>
        <p:guide pos="344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58EE4D-8A6D-FE43-9221-048F51E281B9}" type="datetimeFigureOut">
              <a:rPr lang="en-US" smtClean="0"/>
              <a:t>11/15/21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D20F39-116C-1340-B5D6-764DD69AD6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780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534546"/>
            <a:ext cx="6972300" cy="29231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  <p:pic>
        <p:nvPicPr>
          <p:cNvPr id="6" name="Picture 5" descr="SquGrid_36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191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5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43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076956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22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"/>
                <a:cs typeface="Orgon Slab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42488"/>
            <a:ext cx="9342553" cy="3503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4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8368" y="1740181"/>
            <a:ext cx="8197114" cy="2338397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0" name="Picture 9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72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2776032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Light, 14)</a:t>
            </a:r>
          </a:p>
        </p:txBody>
      </p:sp>
      <p:pic>
        <p:nvPicPr>
          <p:cNvPr id="9" name="Picture 8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20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27424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509E2F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pic>
        <p:nvPicPr>
          <p:cNvPr id="8" name="Picture 7" descr="SquGrid_36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3825"/>
            <a:ext cx="9144000" cy="342900"/>
          </a:xfrm>
          <a:prstGeom prst="rect">
            <a:avLst/>
          </a:prstGeom>
        </p:spPr>
      </p:pic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824157" y="3929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509E2F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87284" y="4142233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52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420507"/>
            <a:ext cx="6972300" cy="198131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03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Sub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740180"/>
            <a:ext cx="8197114" cy="2857565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ExtraLight"/>
                <a:cs typeface="Orgon Slab ExtraLight"/>
              </a:defRPr>
            </a:lvl5pPr>
          </a:lstStyle>
          <a:p>
            <a:pPr lvl="0"/>
            <a:r>
              <a:rPr lang="en-US" dirty="0"/>
              <a:t>Content here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</a:t>
            </a:r>
            <a:r>
              <a:rPr lang="en-US" dirty="0" err="1"/>
              <a:t>ExtraLight</a:t>
            </a:r>
            <a:r>
              <a:rPr lang="en-US" dirty="0"/>
              <a:t>, 14)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71757" y="1298002"/>
            <a:ext cx="8184662" cy="3083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90000"/>
              </a:lnSpc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SUB-HEADER HERE (ORGON SLAB LIGHT, 24 PT.)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263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659305" y="1302545"/>
            <a:ext cx="8196210" cy="3011623"/>
          </a:xfrm>
          <a:prstGeom prst="rect">
            <a:avLst/>
          </a:prstGeom>
        </p:spPr>
        <p:txBody>
          <a:bodyPr/>
          <a:lstStyle>
            <a:lvl1pPr marL="342900" indent="-342900">
              <a:buFont typeface="Lucida Grande"/>
              <a:buChar char="&gt;"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  <a:lvl2pPr>
              <a:defRPr sz="20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2pPr>
            <a:lvl3pPr marL="1143000" indent="-228600">
              <a:buSzPct val="100000"/>
              <a:buFont typeface="Lucida Grande"/>
              <a:buChar char="&gt;"/>
              <a:defRPr sz="18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3pPr>
            <a:lvl4pPr>
              <a:defRPr sz="16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4pPr>
            <a:lvl5pPr marL="2057400" indent="-228600">
              <a:buFont typeface="Lucida Grande"/>
              <a:buChar char="&gt;"/>
              <a:defRPr sz="1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5pPr>
          </a:lstStyle>
          <a:p>
            <a:pPr lvl="0"/>
            <a:r>
              <a:rPr lang="en-US" dirty="0"/>
              <a:t>Bulleted content here (</a:t>
            </a:r>
            <a:r>
              <a:rPr lang="en-US" dirty="0" err="1"/>
              <a:t>Orgon</a:t>
            </a:r>
            <a:r>
              <a:rPr lang="en-US" dirty="0"/>
              <a:t> Slab Light, 24 pt.)</a:t>
            </a:r>
          </a:p>
          <a:p>
            <a:pPr lvl="1"/>
            <a:r>
              <a:rPr lang="en-US" dirty="0"/>
              <a:t>Second level (</a:t>
            </a:r>
            <a:r>
              <a:rPr lang="en-US" dirty="0" err="1"/>
              <a:t>Orgon</a:t>
            </a:r>
            <a:r>
              <a:rPr lang="en-US" dirty="0"/>
              <a:t> Slab Light, 20)</a:t>
            </a:r>
          </a:p>
          <a:p>
            <a:pPr lvl="2"/>
            <a:r>
              <a:rPr lang="en-US" dirty="0"/>
              <a:t>Third level (</a:t>
            </a:r>
            <a:r>
              <a:rPr lang="en-US" dirty="0" err="1"/>
              <a:t>Orgon</a:t>
            </a:r>
            <a:r>
              <a:rPr lang="en-US" dirty="0"/>
              <a:t> Slab Light, 18)</a:t>
            </a:r>
          </a:p>
          <a:p>
            <a:pPr lvl="3"/>
            <a:r>
              <a:rPr lang="en-US" dirty="0"/>
              <a:t>Fourth level (</a:t>
            </a:r>
            <a:r>
              <a:rPr lang="en-US" dirty="0" err="1"/>
              <a:t>Orgon</a:t>
            </a:r>
            <a:r>
              <a:rPr lang="en-US" dirty="0"/>
              <a:t> Slab Light, 16)</a:t>
            </a:r>
          </a:p>
          <a:p>
            <a:pPr lvl="4"/>
            <a:r>
              <a:rPr lang="en-US" dirty="0"/>
              <a:t>Fifth level (</a:t>
            </a:r>
            <a:r>
              <a:rPr lang="en-US" dirty="0" err="1"/>
              <a:t>Orgon</a:t>
            </a:r>
            <a:r>
              <a:rPr lang="en-US" dirty="0"/>
              <a:t> Slab Light14)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+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hart Placeholder 11"/>
          <p:cNvSpPr>
            <a:spLocks noGrp="1"/>
          </p:cNvSpPr>
          <p:nvPr>
            <p:ph type="chart" sz="quarter" idx="12" hasCustomPrompt="1"/>
          </p:nvPr>
        </p:nvSpPr>
        <p:spPr>
          <a:xfrm>
            <a:off x="766766" y="1302545"/>
            <a:ext cx="8021637" cy="33242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400" b="0" i="0" baseline="0">
                <a:solidFill>
                  <a:srgbClr val="003B49"/>
                </a:solidFill>
                <a:latin typeface="Orgon Slab Light"/>
                <a:cs typeface="Orgon Slab Light"/>
              </a:defRPr>
            </a:lvl1pPr>
          </a:lstStyle>
          <a:p>
            <a:r>
              <a:rPr lang="en-US" dirty="0"/>
              <a:t>Graphic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278633"/>
            <a:ext cx="8184662" cy="743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3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HEADER HERE </a:t>
            </a:r>
          </a:p>
          <a:p>
            <a:pPr lvl="0"/>
            <a:r>
              <a:rPr lang="en-US" dirty="0"/>
              <a:t>(ORGON SLAB MEDIUM, 30 PT.)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014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671757" y="1381535"/>
            <a:ext cx="6972300" cy="2760254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5000" b="0" i="0" baseline="0">
                <a:solidFill>
                  <a:srgbClr val="003B49"/>
                </a:solidFill>
                <a:latin typeface="Orgon Slab Medium"/>
                <a:cs typeface="Orgon Slab Medium"/>
              </a:defRPr>
            </a:lvl1pPr>
            <a:lvl2pPr marL="4572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2pPr>
            <a:lvl3pPr marL="9144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3pPr>
            <a:lvl4pPr marL="13716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4pPr>
            <a:lvl5pPr marL="1828800" indent="0">
              <a:buNone/>
              <a:defRPr b="0" i="0">
                <a:solidFill>
                  <a:srgbClr val="E8D3A2"/>
                </a:solidFill>
                <a:latin typeface="Encode Sans Normal Black"/>
                <a:cs typeface="Encode Sans Normal Black"/>
              </a:defRPr>
            </a:lvl5pPr>
          </a:lstStyle>
          <a:p>
            <a:pPr lvl="0"/>
            <a:r>
              <a:rPr lang="en-US" dirty="0"/>
              <a:t>TITLE HERE</a:t>
            </a:r>
          </a:p>
          <a:p>
            <a:pPr lvl="0"/>
            <a:r>
              <a:rPr lang="en-US" dirty="0"/>
              <a:t>ORGON SLAB MEDIUM, 50 PT. 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553" y="-152013"/>
            <a:ext cx="9342553" cy="35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91856" y="4141789"/>
            <a:ext cx="1010412" cy="817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5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986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3" r:id="rId2"/>
    <p:sldLayoutId id="2147483664" r:id="rId3"/>
    <p:sldLayoutId id="214748366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B2B4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761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509E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815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671757" y="613250"/>
            <a:ext cx="6972300" cy="2760254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/>
              <a:t>Unmanned Aircraft System Security Model Survey</a:t>
            </a:r>
          </a:p>
          <a:p>
            <a:endParaRPr lang="en-US" sz="4000" dirty="0"/>
          </a:p>
          <a:p>
            <a:r>
              <a:rPr lang="en-US" sz="1600" dirty="0"/>
              <a:t>Matthew Whitesides</a:t>
            </a:r>
          </a:p>
          <a:p>
            <a:r>
              <a:rPr lang="en-US" sz="1600" dirty="0"/>
              <a:t>Professor Bruce M. McMillin</a:t>
            </a:r>
          </a:p>
          <a:p>
            <a:r>
              <a:rPr lang="en-US" sz="1600" dirty="0"/>
              <a:t>CS6600: Formal Methods in Computer Security</a:t>
            </a: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134775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Rights Leakage: Take Grant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C45EBA-2F07-4CC7-BD50-081FCA56B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57" y="1746724"/>
            <a:ext cx="2574356" cy="1976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FB1A89-B5E6-4C02-A285-A8EF9A23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3137" y="1727772"/>
            <a:ext cx="2277726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12D8B3-C5E5-4C1B-A8B1-BE8227C4A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087" y="1727772"/>
            <a:ext cx="2263710" cy="1976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17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3331524-4F16-4A78-90AA-1A7648DF4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892449"/>
            <a:ext cx="6483894" cy="2567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Classification Solutions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97830E-3BF4-439F-A99D-19CC8DF32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651" y="892449"/>
            <a:ext cx="1920893" cy="1459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1899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Q&amp;A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97852D-31D6-485A-B5E1-B106307B7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904952"/>
            <a:ext cx="7223191" cy="29690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89817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4879F4-B080-47D1-A62C-DDB6EAC7DE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Unmanned Aircraft System Overview</a:t>
            </a:r>
          </a:p>
          <a:p>
            <a:r>
              <a:rPr lang="en-US" sz="2000" dirty="0"/>
              <a:t>Security Model Scenario</a:t>
            </a:r>
          </a:p>
          <a:p>
            <a:r>
              <a:rPr lang="en-US" sz="2000" dirty="0"/>
              <a:t>ACM &amp; System Overview</a:t>
            </a:r>
          </a:p>
          <a:p>
            <a:r>
              <a:rPr lang="en-US" sz="2000" dirty="0"/>
              <a:t>Rights Leakage Findings</a:t>
            </a:r>
          </a:p>
          <a:p>
            <a:pPr lvl="1"/>
            <a:r>
              <a:rPr lang="en-US" sz="1800" dirty="0"/>
              <a:t>HRU</a:t>
            </a:r>
          </a:p>
          <a:p>
            <a:pPr lvl="1"/>
            <a:r>
              <a:rPr lang="en-US" sz="1800" dirty="0"/>
              <a:t>T-G</a:t>
            </a:r>
          </a:p>
          <a:p>
            <a:r>
              <a:rPr lang="en-US" sz="2000" dirty="0"/>
              <a:t>Security Classification Solutions</a:t>
            </a:r>
          </a:p>
          <a:p>
            <a:r>
              <a:rPr lang="en-US" sz="2000" dirty="0"/>
              <a:t>Q&amp;A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7EE3D-97EC-45AB-B358-A46DA410A6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59305" y="392933"/>
            <a:ext cx="8184662" cy="743999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1997609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Unmanned Aircraft Systems (UAS) are air vehicles and associated equipment that do not carry a human operator.</a:t>
            </a:r>
          </a:p>
          <a:p>
            <a:r>
              <a:rPr lang="en-US" sz="2000" dirty="0"/>
              <a:t>They are instead are remotely piloted or fly autonomously. </a:t>
            </a:r>
          </a:p>
          <a:p>
            <a:r>
              <a:rPr lang="en-US" sz="2000" dirty="0"/>
              <a:t>Generally within an organization, a UAS can encompass the whole system of an unmanned aerial vehicle (UAV), control stations, command operations, maintenance systems, etc.</a:t>
            </a:r>
          </a:p>
        </p:txBody>
      </p:sp>
    </p:spTree>
    <p:extLst>
      <p:ext uri="{BB962C8B-B14F-4D97-AF65-F5344CB8AC3E}">
        <p14:creationId xmlns:p14="http://schemas.microsoft.com/office/powerpoint/2010/main" val="28909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Some examples of UAVs include: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0A69996-5D9B-4458-914C-2B0854BC9F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5898122"/>
              </p:ext>
            </p:extLst>
          </p:nvPr>
        </p:nvGraphicFramePr>
        <p:xfrm>
          <a:off x="1051386" y="1825639"/>
          <a:ext cx="6096000" cy="1965434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946544672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94854389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0914380"/>
                    </a:ext>
                  </a:extLst>
                </a:gridCol>
              </a:tblGrid>
              <a:tr h="506368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General Atomics MQ-9 Reaper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Boeing MQ-25 Stingray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rgbClr val="003B49"/>
                          </a:solidFill>
                        </a:rPr>
                        <a:t>Northrop Grumman MQ-4C Triton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501940"/>
                  </a:ext>
                </a:extLst>
              </a:tr>
              <a:tr h="144727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56722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624D36A-D9FB-4071-8EF2-6CA68EF3F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374" y="2475032"/>
            <a:ext cx="1893216" cy="1244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F8378C-2EE7-418D-8577-8DB35CED9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703" y="2534942"/>
            <a:ext cx="1971442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6647F-24F9-4546-815A-DD9B72DB45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0258" y="2534941"/>
            <a:ext cx="1908720" cy="1073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70473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Unmanned Aircraft System 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2000" dirty="0"/>
              <a:t>For this security model simulation, we will take inspiration from an autonomous refueling aircraft.</a:t>
            </a:r>
          </a:p>
          <a:p>
            <a:r>
              <a:rPr lang="en-US" sz="2000" dirty="0"/>
              <a:t>These UAVs enable mid-flight refueling capabilities for larger aircraft to enable longer-range mission capabilities.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80AEDD-C295-477E-811D-4C8A552856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205" y="2808356"/>
            <a:ext cx="5783773" cy="2173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7D708D-98ED-4FEC-8055-F0D91E249F15}"/>
              </a:ext>
            </a:extLst>
          </p:cNvPr>
          <p:cNvSpPr txBox="1"/>
          <p:nvPr/>
        </p:nvSpPr>
        <p:spPr>
          <a:xfrm>
            <a:off x="6870978" y="2977633"/>
            <a:ext cx="19749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rgbClr val="003B49"/>
                </a:solidFill>
              </a:rPr>
              <a:t>Boeing MQ-25</a:t>
            </a:r>
          </a:p>
          <a:p>
            <a:r>
              <a:rPr lang="en-US" sz="800" dirty="0">
                <a:solidFill>
                  <a:srgbClr val="003B49"/>
                </a:solidFill>
              </a:rPr>
              <a:t>https://www.boeing.com/defense/mq25/</a:t>
            </a:r>
          </a:p>
        </p:txBody>
      </p:sp>
    </p:spTree>
    <p:extLst>
      <p:ext uri="{BB962C8B-B14F-4D97-AF65-F5344CB8AC3E}">
        <p14:creationId xmlns:p14="http://schemas.microsoft.com/office/powerpoint/2010/main" val="30053658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Scenario: Standard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DC857F-F542-4581-A955-CAD12461B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73" y="946423"/>
            <a:ext cx="4620254" cy="3918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344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Security Model Scenario: Leakage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D1A55-3CFA-4E5D-AEB7-592F1116D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695" y="1047708"/>
            <a:ext cx="3464331" cy="4006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390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ACM &amp; System Overview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EA234A-6C5B-49A9-B799-14FCE5EF7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757" y="829937"/>
            <a:ext cx="5259102" cy="3680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691990DB-DD17-438A-8011-557E61C700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90733" y="829937"/>
            <a:ext cx="3026005" cy="3317857"/>
          </a:xfrm>
        </p:spPr>
        <p:txBody>
          <a:bodyPr/>
          <a:lstStyle/>
          <a:p>
            <a:r>
              <a:rPr lang="en-US" sz="1200" b="1" dirty="0"/>
              <a:t>Pilot Commander (PC)</a:t>
            </a:r>
            <a:r>
              <a:rPr lang="en-US" sz="1200" dirty="0"/>
              <a:t>: The primary remote pilot of the UAS during the mission.</a:t>
            </a:r>
          </a:p>
          <a:p>
            <a:r>
              <a:rPr lang="en-US" sz="1200" b="1" dirty="0"/>
              <a:t>Instructor Pilot (IP)</a:t>
            </a:r>
            <a:r>
              <a:rPr lang="en-US" sz="1200" dirty="0"/>
              <a:t>: Assists the Pilot Commander and can pilot the UAS if given permission from the PC or MC.</a:t>
            </a:r>
          </a:p>
          <a:p>
            <a:r>
              <a:rPr lang="en-US" sz="1200" b="1" dirty="0"/>
              <a:t>Maintenance Crew (MC)</a:t>
            </a:r>
            <a:r>
              <a:rPr lang="en-US" sz="1200" dirty="0"/>
              <a:t>: Handles work orders created by the PC, IP, or FDA, responsible for the maintenance of the UAS.</a:t>
            </a:r>
          </a:p>
          <a:p>
            <a:r>
              <a:rPr lang="en-US" sz="1200" b="1" dirty="0"/>
              <a:t>Flight Data Admin (FDA)</a:t>
            </a:r>
            <a:r>
              <a:rPr lang="en-US" sz="1200" dirty="0"/>
              <a:t>: Handles and analyses all mission flight data.</a:t>
            </a:r>
          </a:p>
          <a:p>
            <a:r>
              <a:rPr lang="en-US" sz="1200" b="1" dirty="0"/>
              <a:t>External Contractor (Bad Actor) (EC)</a:t>
            </a:r>
            <a:r>
              <a:rPr lang="en-US" sz="1200" dirty="0"/>
              <a:t>: Has a similar job to the MC however only has read rights to the FED.</a:t>
            </a:r>
          </a:p>
        </p:txBody>
      </p:sp>
    </p:spTree>
    <p:extLst>
      <p:ext uri="{BB962C8B-B14F-4D97-AF65-F5344CB8AC3E}">
        <p14:creationId xmlns:p14="http://schemas.microsoft.com/office/powerpoint/2010/main" val="3748404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3200" dirty="0"/>
              <a:t>Rights Leakage: HRU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782B0-E8CE-48F4-9CFC-C89AA3D97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015" y="3560614"/>
            <a:ext cx="2595276" cy="1014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2DD604-D49C-466B-B547-EAA521497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880" y="3922870"/>
            <a:ext cx="2344820" cy="641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7DFB7B-8F8A-4987-B967-CEDC00E22E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0679" y="2945250"/>
            <a:ext cx="2342021" cy="906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F61B5F-5613-4541-9075-8FFC612A43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0679" y="1991453"/>
            <a:ext cx="2342021" cy="8825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BFB39C-EADA-4B46-8B19-048F834A3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0679" y="910174"/>
            <a:ext cx="2342021" cy="1010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2FE012-9EAF-4B8F-8780-1759A5360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5811" y="903542"/>
            <a:ext cx="4782879" cy="20321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552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2_Custom Design">
  <a:themeElements>
    <a:clrScheme name="UW Brand">
      <a:dk1>
        <a:srgbClr val="33006F"/>
      </a:dk1>
      <a:lt1>
        <a:srgbClr val="E8D3A2"/>
      </a:lt1>
      <a:dk2>
        <a:srgbClr val="33006F"/>
      </a:dk2>
      <a:lt2>
        <a:srgbClr val="FFFFFF"/>
      </a:lt2>
      <a:accent1>
        <a:srgbClr val="33006F"/>
      </a:accent1>
      <a:accent2>
        <a:srgbClr val="E8D3A2"/>
      </a:accent2>
      <a:accent3>
        <a:srgbClr val="FFFFFF"/>
      </a:accent3>
      <a:accent4>
        <a:srgbClr val="D8D9DA"/>
      </a:accent4>
      <a:accent5>
        <a:srgbClr val="999999"/>
      </a:accent5>
      <a:accent6>
        <a:srgbClr val="917B4C"/>
      </a:accent6>
      <a:hlink>
        <a:srgbClr val="D8D9DA"/>
      </a:hlink>
      <a:folHlink>
        <a:srgbClr val="999999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Custom Design">
  <a:themeElements>
    <a:clrScheme name="MDD">
      <a:dk1>
        <a:srgbClr val="509E2F"/>
      </a:dk1>
      <a:lt1>
        <a:srgbClr val="B2B4B2"/>
      </a:lt1>
      <a:dk2>
        <a:srgbClr val="509E6F"/>
      </a:dk2>
      <a:lt2>
        <a:srgbClr val="FFFFFF"/>
      </a:lt2>
      <a:accent1>
        <a:srgbClr val="78BE20"/>
      </a:accent1>
      <a:accent2>
        <a:srgbClr val="003B49"/>
      </a:accent2>
      <a:accent3>
        <a:srgbClr val="FDDA24"/>
      </a:accent3>
      <a:accent4>
        <a:srgbClr val="E87722"/>
      </a:accent4>
      <a:accent5>
        <a:srgbClr val="2DCCD3"/>
      </a:accent5>
      <a:accent6>
        <a:srgbClr val="005F83"/>
      </a:accent6>
      <a:hlink>
        <a:srgbClr val="2BC3C9"/>
      </a:hlink>
      <a:folHlink>
        <a:srgbClr val="E0621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3045</TotalTime>
  <Words>311</Words>
  <Application>Microsoft Macintosh PowerPoint</Application>
  <PresentationFormat>On-screen Show (16:9)</PresentationFormat>
  <Paragraphs>40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Calibri</vt:lpstr>
      <vt:lpstr>Encode Sans Normal Black</vt:lpstr>
      <vt:lpstr>Lucida Grande</vt:lpstr>
      <vt:lpstr>Orgon Slab</vt:lpstr>
      <vt:lpstr>Orgon Slab ExtraLight</vt:lpstr>
      <vt:lpstr>Orgon Slab Light</vt:lpstr>
      <vt:lpstr>Orgon Slab Medium</vt:lpstr>
      <vt:lpstr>1_Custom Design</vt:lpstr>
      <vt:lpstr>2_Custom Design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Alanya Cannon</dc:creator>
  <cp:lastModifiedBy>Matt Whitesides</cp:lastModifiedBy>
  <cp:revision>34</cp:revision>
  <dcterms:created xsi:type="dcterms:W3CDTF">2014-10-14T00:51:43Z</dcterms:created>
  <dcterms:modified xsi:type="dcterms:W3CDTF">2021-11-17T14:32:03Z</dcterms:modified>
</cp:coreProperties>
</file>